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3" r:id="rId2"/>
    <p:sldId id="334" r:id="rId3"/>
    <p:sldId id="335" r:id="rId4"/>
    <p:sldId id="336" r:id="rId5"/>
    <p:sldId id="337" r:id="rId6"/>
    <p:sldId id="338" r:id="rId7"/>
    <p:sldId id="350" r:id="rId8"/>
    <p:sldId id="323" r:id="rId9"/>
    <p:sldId id="340" r:id="rId10"/>
    <p:sldId id="341" r:id="rId11"/>
    <p:sldId id="346" r:id="rId12"/>
    <p:sldId id="342" r:id="rId13"/>
    <p:sldId id="331" r:id="rId14"/>
    <p:sldId id="330" r:id="rId15"/>
    <p:sldId id="303" r:id="rId16"/>
    <p:sldId id="345" r:id="rId17"/>
    <p:sldId id="343" r:id="rId18"/>
    <p:sldId id="352" r:id="rId19"/>
    <p:sldId id="344" r:id="rId20"/>
    <p:sldId id="347" r:id="rId21"/>
    <p:sldId id="348" r:id="rId22"/>
    <p:sldId id="34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B6"/>
    <a:srgbClr val="FFAB00"/>
    <a:srgbClr val="FF8000"/>
    <a:srgbClr val="00FF00"/>
    <a:srgbClr val="374168"/>
    <a:srgbClr val="000928"/>
    <a:srgbClr val="1D005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22" autoAdjust="0"/>
  </p:normalViewPr>
  <p:slideViewPr>
    <p:cSldViewPr>
      <p:cViewPr>
        <p:scale>
          <a:sx n="73" d="100"/>
          <a:sy n="73" d="100"/>
        </p:scale>
        <p:origin x="-98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F360D-7708-DE4F-986D-54BCDF981B95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DC22E-4565-EA4E-9B8B-3149353CE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9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DC22E-4565-EA4E-9B8B-3149353CE2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CB05-D1E6-4C42-81D5-FB89A0778BAC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2A50-53A7-5146-A415-87E3B6AA0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1089-7E2C-C547-B921-263E6CCC6537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B31B-B1EC-FF47-BC6F-400E25AB00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80A65-6695-5C45-BF85-EC4D4ED3D7E1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5090-A4D5-474F-8C64-AAFDCF0A02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0EF6-33DA-194B-BD65-614806EACE98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864E-8296-E944-8E9E-D3C8935D53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BB9C-4A51-1047-85C4-E5BF5116726F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207A-F184-8D4A-9D2F-E38A738394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F661-70CF-6641-B68C-992F87C1105A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C9FA-FA48-7049-AC0F-27CE95775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0B76-9DBC-CF40-AAC4-28EC16BDE943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A7B8-5AE7-9B46-94B5-F138D5959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DD38-CBFD-2A4B-BB49-879D9793E13A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CD8A-D0E8-7447-838C-C18EAF06B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4CB1-F511-A04A-96A4-327B557A6FE2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243F-213D-8046-B9BD-1865A8427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8650-EF04-0145-8E5F-85F0D9887E13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5AAE-08ED-EC47-B084-D8E78BF9F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A25C-AC10-484D-821F-1842E36D997B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6D18-8A76-394D-A221-4AACD9783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74168"/>
            </a:gs>
            <a:gs pos="100000">
              <a:srgbClr val="00092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5DD27F-9929-C447-A960-34D9F25F753A}" type="datetime1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CAFFDA-618F-7E4B-AE0E-5A9C6CA2D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GC1300_Not(c).jpg"/>
          <p:cNvPicPr>
            <a:picLocks noChangeAspect="1"/>
          </p:cNvPicPr>
          <p:nvPr/>
        </p:nvPicPr>
        <p:blipFill>
          <a:blip r:embed="rId2"/>
          <a:srcRect l="9981" r="10637"/>
          <a:stretch>
            <a:fillRect/>
          </a:stretch>
        </p:blipFill>
        <p:spPr>
          <a:xfrm>
            <a:off x="-20908" y="119075"/>
            <a:ext cx="9164908" cy="658652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285999"/>
          </a:xfrm>
        </p:spPr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Modern Science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and Christian Religion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52400" y="4191000"/>
            <a:ext cx="8839200" cy="205740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2"/>
                </a:solidFill>
              </a:rPr>
              <a:t>2 – A First Cause: The Chicken, the Egg and the Big Bang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"/>
          <a:stretch>
            <a:fillRect/>
          </a:stretch>
        </p:blipFill>
        <p:spPr bwMode="auto">
          <a:xfrm>
            <a:off x="4267200" y="304799"/>
            <a:ext cx="4648200" cy="63130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–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114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Recession of galaxies</a:t>
            </a:r>
          </a:p>
          <a:p>
            <a:pPr lvl="1"/>
            <a:r>
              <a:rPr lang="en-US" dirty="0" smtClean="0"/>
              <a:t>Hubble (1929)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Cosmic microwave background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Penzias and Wilson (1965)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Primordial </a:t>
            </a:r>
            <a:r>
              <a:rPr lang="en-US" dirty="0" err="1" smtClean="0">
                <a:solidFill>
                  <a:srgbClr val="FFFF00"/>
                </a:solidFill>
              </a:rPr>
              <a:t>nucleosynthesis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Hubble_Edwin_No(c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593" y="1295400"/>
            <a:ext cx="1658407" cy="2093607"/>
          </a:xfrm>
          <a:prstGeom prst="rect">
            <a:avLst/>
          </a:prstGeom>
        </p:spPr>
      </p:pic>
      <p:pic>
        <p:nvPicPr>
          <p:cNvPr id="5" name="Picture 4" descr="Penzias_Wilson_No(c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81400"/>
            <a:ext cx="3002217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292100" y="5211763"/>
            <a:ext cx="1739900" cy="1422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53000" y="4876800"/>
            <a:ext cx="1905000" cy="1422400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Sun_No(c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91" y="3756025"/>
            <a:ext cx="2214509" cy="2111375"/>
          </a:xfrm>
          <a:prstGeom prst="rect">
            <a:avLst/>
          </a:prstGeom>
        </p:spPr>
      </p:pic>
      <p:pic>
        <p:nvPicPr>
          <p:cNvPr id="8" name="Picture 18" descr="M31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2038" y="1905000"/>
            <a:ext cx="28495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At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7037" y="1600200"/>
            <a:ext cx="20875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rotonProtonChain_No(c).png"/>
          <p:cNvPicPr>
            <a:picLocks noChangeAspect="1"/>
          </p:cNvPicPr>
          <p:nvPr/>
        </p:nvPicPr>
        <p:blipFill>
          <a:blip r:embed="rId5"/>
          <a:srcRect l="45161" t="89633" r="39216"/>
          <a:stretch>
            <a:fillRect/>
          </a:stretch>
        </p:blipFill>
        <p:spPr>
          <a:xfrm>
            <a:off x="3581400" y="5108205"/>
            <a:ext cx="1447800" cy="136879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904400" y="4647600"/>
            <a:ext cx="1753200" cy="2180837"/>
            <a:chOff x="1904400" y="4647600"/>
            <a:chExt cx="1753200" cy="2180837"/>
          </a:xfrm>
        </p:grpSpPr>
        <p:pic>
          <p:nvPicPr>
            <p:cNvPr id="13" name="Picture 12" descr="Neutron_some(c)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1600" y="5532437"/>
              <a:ext cx="1296000" cy="1296000"/>
            </a:xfrm>
            <a:prstGeom prst="rect">
              <a:avLst/>
            </a:prstGeom>
          </p:spPr>
        </p:pic>
        <p:pic>
          <p:nvPicPr>
            <p:cNvPr id="14" name="Picture 13" descr="Proton_some(c)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4400" y="4647600"/>
              <a:ext cx="1296000" cy="129600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2057400" y="4800600"/>
              <a:ext cx="972000" cy="972000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5715000"/>
              <a:ext cx="990600" cy="990600"/>
            </a:xfrm>
            <a:prstGeom prst="ellipse">
              <a:avLst/>
            </a:prstGeom>
            <a:solidFill>
              <a:schemeClr val="bg1">
                <a:lumMod val="95000"/>
                <a:lumOff val="5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EarthRise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5113" y="1219200"/>
            <a:ext cx="3113087" cy="2175957"/>
          </a:xfrm>
          <a:prstGeom prst="rect">
            <a:avLst/>
          </a:prstGeom>
        </p:spPr>
      </p:pic>
      <p:pic>
        <p:nvPicPr>
          <p:cNvPr id="11" name="Picture 21" descr="DN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304801" y="398462"/>
            <a:ext cx="1793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Title 15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en-GB" dirty="0" smtClean="0">
                <a:ea typeface="ＭＳ Ｐゴシック" pitchFamily="-109" charset="-128"/>
                <a:cs typeface="ＭＳ Ｐゴシック" pitchFamily="-109" charset="-128"/>
              </a:rPr>
              <a:t>Development of the Universe</a:t>
            </a: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Big Bang?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10000"/>
          </a:xfrm>
        </p:spPr>
        <p:txBody>
          <a:bodyPr/>
          <a:lstStyle/>
          <a:p>
            <a:r>
              <a:rPr lang="en-US" dirty="0" smtClean="0"/>
              <a:t>Beware of arguments: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FF00"/>
                </a:solidFill>
              </a:rPr>
              <a:t>The Big Bang is the </a:t>
            </a:r>
            <a:r>
              <a:rPr lang="en-US" dirty="0" smtClean="0">
                <a:solidFill>
                  <a:srgbClr val="FFFF00"/>
                </a:solidFill>
              </a:rPr>
              <a:t>beginning </a:t>
            </a:r>
            <a:r>
              <a:rPr lang="en-US" dirty="0" smtClean="0">
                <a:solidFill>
                  <a:srgbClr val="00FF00"/>
                </a:solidFill>
              </a:rPr>
              <a:t>of the universe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FF00"/>
                </a:solidFill>
              </a:rPr>
              <a:t>All things which </a:t>
            </a:r>
            <a:r>
              <a:rPr lang="en-US" dirty="0" smtClean="0">
                <a:solidFill>
                  <a:srgbClr val="FFFF00"/>
                </a:solidFill>
              </a:rPr>
              <a:t>begin </a:t>
            </a:r>
            <a:r>
              <a:rPr lang="en-US" dirty="0" smtClean="0">
                <a:solidFill>
                  <a:srgbClr val="00FF00"/>
                </a:solidFill>
              </a:rPr>
              <a:t>need to be </a:t>
            </a:r>
            <a:r>
              <a:rPr lang="en-US" dirty="0" smtClean="0">
                <a:solidFill>
                  <a:schemeClr val="accent2"/>
                </a:solidFill>
              </a:rPr>
              <a:t>caused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FF00"/>
                </a:solidFill>
              </a:rPr>
              <a:t>Therefore the universe needs to be </a:t>
            </a:r>
            <a:r>
              <a:rPr lang="en-US" dirty="0" smtClean="0">
                <a:solidFill>
                  <a:srgbClr val="69FFFF"/>
                </a:solidFill>
              </a:rPr>
              <a:t>caused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The Big Bang might NOT be the beginning</a:t>
            </a:r>
          </a:p>
          <a:p>
            <a:pPr lvl="1"/>
            <a:r>
              <a:rPr lang="en-US" dirty="0" smtClean="0"/>
              <a:t>Puts God at a TIME before the beginning of time?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4572000" y="1295400"/>
            <a:ext cx="1739900" cy="1422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86200" y="175260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12673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?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dirty="0" smtClean="0"/>
              <a:t>Why is there anything rather than absolutely nothing?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0"/>
            <a:ext cx="54864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There must be something that </a:t>
            </a:r>
            <a:r>
              <a:rPr lang="en-US" u="sng" dirty="0" smtClean="0"/>
              <a:t>just</a:t>
            </a:r>
            <a:r>
              <a:rPr lang="en-US" dirty="0" smtClean="0"/>
              <a:t> exists</a:t>
            </a:r>
          </a:p>
          <a:p>
            <a:endParaRPr lang="en-US" dirty="0" smtClean="0"/>
          </a:p>
          <a:p>
            <a:r>
              <a:rPr lang="en-US" dirty="0" smtClean="0"/>
              <a:t>Three realistic candidates: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The universe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The laws of science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Contingency and Cosmology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38" y="1524000"/>
            <a:ext cx="4691062" cy="50292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Universe </a:t>
            </a:r>
            <a:r>
              <a:rPr lang="en-US" dirty="0" smtClean="0">
                <a:solidFill>
                  <a:srgbClr val="00FF00"/>
                </a:solidFill>
                <a:ea typeface="ＭＳ Ｐゴシック" pitchFamily="4" charset="-128"/>
                <a:cs typeface="ＭＳ Ｐゴシック" pitchFamily="4" charset="-128"/>
              </a:rPr>
              <a:t>as a whole </a:t>
            </a:r>
            <a:r>
              <a:rPr lang="en-US" dirty="0" smtClean="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obeys the laws of science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Everywhere science applies, things need </a:t>
            </a:r>
            <a:r>
              <a:rPr lang="en-US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explaining </a:t>
            </a:r>
            <a:r>
              <a:rPr lang="en-US" dirty="0" smtClean="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– </a:t>
            </a:r>
            <a:r>
              <a:rPr lang="en-US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reasons </a:t>
            </a:r>
            <a:r>
              <a:rPr lang="en-US" dirty="0" smtClean="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&amp; </a:t>
            </a:r>
            <a:r>
              <a:rPr lang="en-US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causes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Therefore the </a:t>
            </a:r>
            <a:r>
              <a:rPr lang="en-US" dirty="0" smtClean="0">
                <a:solidFill>
                  <a:srgbClr val="00FF00"/>
                </a:solidFill>
                <a:ea typeface="ＭＳ Ｐゴシック" pitchFamily="4" charset="-128"/>
                <a:cs typeface="ＭＳ Ｐゴシック" pitchFamily="4" charset="-128"/>
              </a:rPr>
              <a:t>whole universe </a:t>
            </a:r>
            <a:r>
              <a:rPr lang="en-US" dirty="0" smtClean="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needs a cause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trike="sngStrike" dirty="0" smtClean="0">
                <a:solidFill>
                  <a:srgbClr val="FF0000"/>
                </a:solidFill>
              </a:rPr>
              <a:t>The universe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The laws of science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God</a:t>
            </a:r>
          </a:p>
          <a:p>
            <a:pPr>
              <a:spcBef>
                <a:spcPts val="1363"/>
              </a:spcBef>
            </a:pPr>
            <a:endParaRPr lang="en-US" dirty="0" smtClean="0">
              <a:solidFill>
                <a:srgbClr val="FFFFFF"/>
              </a:solidFill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25604" name="Picture 3" descr="Nebula_M20.JPG"/>
          <p:cNvPicPr>
            <a:picLocks noChangeAspect="1"/>
          </p:cNvPicPr>
          <p:nvPr/>
        </p:nvPicPr>
        <p:blipFill>
          <a:blip r:embed="rId2"/>
          <a:srcRect l="27347" r="8044"/>
          <a:stretch>
            <a:fillRect/>
          </a:stretch>
        </p:blipFill>
        <p:spPr bwMode="auto">
          <a:xfrm>
            <a:off x="228600" y="1752600"/>
            <a:ext cx="3733800" cy="436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Dawkins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1598613"/>
            <a:ext cx="3573463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Contingency and Cosmology</a:t>
            </a:r>
          </a:p>
        </p:txBody>
      </p:sp>
      <p:pic>
        <p:nvPicPr>
          <p:cNvPr id="27652" name="Content Placeholder 3" descr="GodDelusion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729" r="-729"/>
          <a:stretch>
            <a:fillRect/>
          </a:stretch>
        </p:blipFill>
        <p:spPr>
          <a:xfrm>
            <a:off x="5397500" y="1601788"/>
            <a:ext cx="3124200" cy="4525962"/>
          </a:xfrm>
        </p:spPr>
      </p:pic>
      <p:pic>
        <p:nvPicPr>
          <p:cNvPr id="5" name="Picture 4" descr="GodDelus_p1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24100"/>
            <a:ext cx="8624888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odDelus_Y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467100"/>
            <a:ext cx="38735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Unity of the Laws of Nature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5867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-111" charset="2"/>
              <a:buChar char="n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-111" charset="2"/>
              <a:buChar char="n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-111" charset="2"/>
              <a:buChar char="n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-111" charset="2"/>
              <a:buChar char="n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-111" charset="2"/>
              <a:buChar char="n"/>
              <a:defRPr/>
            </a:pPr>
            <a:endParaRPr lang="en-GB" dirty="0" smtClean="0">
              <a:ea typeface="+mn-ea"/>
              <a:cs typeface="+mn-cs"/>
            </a:endParaRPr>
          </a:p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Font typeface="Wingdings" pitchFamily="26" charset="2"/>
              <a:buNone/>
              <a:defRPr/>
            </a:pPr>
            <a:r>
              <a:rPr lang="en-GB" dirty="0" smtClean="0">
                <a:solidFill>
                  <a:srgbClr val="FFFF00"/>
                </a:solidFill>
                <a:ea typeface="+mn-ea"/>
                <a:cs typeface="+mn-cs"/>
              </a:rPr>
              <a:t>A “Grand Unified Theory”?</a:t>
            </a:r>
          </a:p>
        </p:txBody>
      </p:sp>
      <p:pic>
        <p:nvPicPr>
          <p:cNvPr id="26628" name="Picture 3" descr="Apple.jpg"/>
          <p:cNvPicPr>
            <a:picLocks noChangeAspect="1"/>
          </p:cNvPicPr>
          <p:nvPr/>
        </p:nvPicPr>
        <p:blipFill>
          <a:blip r:embed="rId2"/>
          <a:srcRect t="6810" r="13290"/>
          <a:stretch>
            <a:fillRect/>
          </a:stretch>
        </p:blipFill>
        <p:spPr bwMode="auto">
          <a:xfrm>
            <a:off x="228600" y="2193925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Moon.jpg"/>
          <p:cNvPicPr>
            <a:picLocks noChangeAspect="1"/>
          </p:cNvPicPr>
          <p:nvPr/>
        </p:nvPicPr>
        <p:blipFill>
          <a:blip r:embed="rId3"/>
          <a:srcRect l="12196" t="3442" r="15495" b="3587"/>
          <a:stretch>
            <a:fillRect/>
          </a:stretch>
        </p:blipFill>
        <p:spPr bwMode="auto">
          <a:xfrm>
            <a:off x="2476500" y="1905000"/>
            <a:ext cx="18669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ightening.jpg"/>
          <p:cNvPicPr>
            <a:picLocks noChangeAspect="1"/>
          </p:cNvPicPr>
          <p:nvPr/>
        </p:nvPicPr>
        <p:blipFill>
          <a:blip r:embed="rId4"/>
          <a:srcRect l="32449"/>
          <a:stretch>
            <a:fillRect/>
          </a:stretch>
        </p:blipFill>
        <p:spPr bwMode="auto">
          <a:xfrm>
            <a:off x="4716463" y="1905000"/>
            <a:ext cx="18367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gnet.png"/>
          <p:cNvPicPr>
            <a:picLocks noChangeAspect="1"/>
          </p:cNvPicPr>
          <p:nvPr/>
        </p:nvPicPr>
        <p:blipFill>
          <a:blip r:embed="rId5"/>
          <a:srcRect l="11989" r="11649"/>
          <a:stretch>
            <a:fillRect/>
          </a:stretch>
        </p:blipFill>
        <p:spPr bwMode="auto">
          <a:xfrm>
            <a:off x="6999288" y="2382838"/>
            <a:ext cx="18399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ism.jpg"/>
          <p:cNvPicPr>
            <a:picLocks noChangeAspect="1"/>
          </p:cNvPicPr>
          <p:nvPr/>
        </p:nvPicPr>
        <p:blipFill>
          <a:blip r:embed="rId6"/>
          <a:srcRect r="28595" b="28650"/>
          <a:stretch>
            <a:fillRect/>
          </a:stretch>
        </p:blipFill>
        <p:spPr bwMode="auto">
          <a:xfrm>
            <a:off x="6994525" y="4492625"/>
            <a:ext cx="183356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tom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9650" y="4841875"/>
            <a:ext cx="19621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N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1875" y="4854575"/>
            <a:ext cx="36163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FrondSm"/>
          <p:cNvPicPr>
            <a:picLocks noChangeAspect="1" noChangeArrowheads="1"/>
          </p:cNvPicPr>
          <p:nvPr/>
        </p:nvPicPr>
        <p:blipFill>
          <a:blip r:embed="rId9"/>
          <a:srcRect l="8168" t="9497" r="7063" b="10056"/>
          <a:stretch>
            <a:fillRect/>
          </a:stretch>
        </p:blipFill>
        <p:spPr bwMode="auto">
          <a:xfrm>
            <a:off x="228600" y="4343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What is a “Law of Nature”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371600"/>
            <a:ext cx="5218112" cy="5257800"/>
          </a:xfrm>
        </p:spPr>
        <p:txBody>
          <a:bodyPr>
            <a:noAutofit/>
          </a:bodyPr>
          <a:lstStyle/>
          <a:p>
            <a:pPr marL="0" indent="0">
              <a:buFont typeface="Arial" pitchFamily="-109" charset="0"/>
              <a:buNone/>
            </a:pPr>
            <a:r>
              <a:rPr lang="en-GB" sz="2800" dirty="0" smtClean="0">
                <a:ea typeface="ＭＳ Ｐゴシック" pitchFamily="-109" charset="-128"/>
                <a:cs typeface="ＭＳ Ｐゴシック" pitchFamily="-109" charset="-128"/>
              </a:rPr>
              <a:t>“Even if there is only one possible unified field theory, it is just a set of rules and equations. What is it that </a:t>
            </a:r>
            <a:r>
              <a:rPr lang="en-GB" sz="2800" dirty="0" smtClean="0">
                <a:solidFill>
                  <a:srgbClr val="66FF66"/>
                </a:solidFill>
                <a:ea typeface="ＭＳ Ｐゴシック" pitchFamily="-109" charset="-128"/>
                <a:cs typeface="ＭＳ Ｐゴシック" pitchFamily="-109" charset="-128"/>
              </a:rPr>
              <a:t>breathes fire </a:t>
            </a:r>
            <a:r>
              <a:rPr lang="en-GB" sz="2800" dirty="0" smtClean="0">
                <a:ea typeface="ＭＳ Ｐゴシック" pitchFamily="-109" charset="-128"/>
                <a:cs typeface="ＭＳ Ｐゴシック" pitchFamily="-109" charset="-128"/>
              </a:rPr>
              <a:t>into the equations and makes a universe for them to describe?”</a:t>
            </a:r>
            <a:endParaRPr lang="en-GB" sz="1200" dirty="0" smtClean="0">
              <a:solidFill>
                <a:schemeClr val="accent1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algn="r">
              <a:buFont typeface="Arial" pitchFamily="-109" charset="0"/>
              <a:buNone/>
            </a:pPr>
            <a:r>
              <a:rPr lang="en-GB" sz="2000" dirty="0" smtClean="0">
                <a:solidFill>
                  <a:schemeClr val="accent1"/>
                </a:solidFill>
                <a:ea typeface="ＭＳ Ｐゴシック" pitchFamily="-109" charset="-128"/>
                <a:cs typeface="ＭＳ Ｐゴシック" pitchFamily="-109" charset="-128"/>
              </a:rPr>
              <a:t>Stephen Hawking,</a:t>
            </a:r>
          </a:p>
          <a:p>
            <a:pPr algn="r">
              <a:buFont typeface="Arial" pitchFamily="-109" charset="0"/>
              <a:buNone/>
            </a:pPr>
            <a:r>
              <a:rPr lang="en-US" sz="2000" i="1" dirty="0" smtClean="0">
                <a:solidFill>
                  <a:schemeClr val="accent1"/>
                </a:solidFill>
                <a:ea typeface="ＭＳ Ｐゴシック" pitchFamily="-109" charset="-128"/>
                <a:cs typeface="ＭＳ Ｐゴシック" pitchFamily="-109" charset="-128"/>
              </a:rPr>
              <a:t>Brief History of Time</a:t>
            </a:r>
            <a:r>
              <a:rPr lang="en-US" sz="2000" dirty="0" smtClean="0">
                <a:solidFill>
                  <a:schemeClr val="accent1"/>
                </a:solidFill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  <a:ea typeface="ＭＳ Ｐゴシック" pitchFamily="-109" charset="-128"/>
                <a:cs typeface="ＭＳ Ｐゴシック" pitchFamily="-109" charset="-128"/>
              </a:rPr>
              <a:t>p</a:t>
            </a:r>
            <a:r>
              <a:rPr lang="en-US" sz="2000" dirty="0" smtClean="0">
                <a:solidFill>
                  <a:schemeClr val="accent1"/>
                </a:solidFill>
                <a:ea typeface="ＭＳ Ｐゴシック" pitchFamily="-109" charset="-128"/>
                <a:cs typeface="ＭＳ Ｐゴシック" pitchFamily="-109" charset="-128"/>
              </a:rPr>
              <a:t>. 174</a:t>
            </a:r>
          </a:p>
          <a:p>
            <a:pPr>
              <a:buFont typeface="Arial" pitchFamily="-109" charset="0"/>
              <a:buNone/>
            </a:pPr>
            <a:endParaRPr lang="en-US" sz="1600" dirty="0" smtClean="0">
              <a:solidFill>
                <a:schemeClr val="accent1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trike="sngStrike" dirty="0" smtClean="0">
                <a:solidFill>
                  <a:srgbClr val="FF0000"/>
                </a:solidFill>
              </a:rPr>
              <a:t>The universe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trike="sngStrike" dirty="0" smtClean="0">
                <a:solidFill>
                  <a:srgbClr val="FF0000"/>
                </a:solidFill>
              </a:rPr>
              <a:t>The laws of science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God</a:t>
            </a:r>
          </a:p>
          <a:p>
            <a:pPr>
              <a:buFont typeface="Arial" pitchFamily="-109" charset="0"/>
              <a:buNone/>
            </a:pPr>
            <a:endParaRPr lang="en-US" sz="2400" dirty="0" smtClean="0">
              <a:solidFill>
                <a:schemeClr val="accent1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34819" name="Picture 3" descr="Hawk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294111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awking_Ol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29718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What is a “Law of Nature”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	“</a:t>
            </a:r>
            <a:r>
              <a:rPr lang="en-US" sz="2800" dirty="0" smtClean="0">
                <a:solidFill>
                  <a:srgbClr val="00FF00"/>
                </a:solidFill>
              </a:rPr>
              <a:t>Because there is a law like gravity</a:t>
            </a:r>
            <a:r>
              <a:rPr lang="en-US" sz="2800" dirty="0" smtClean="0"/>
              <a:t>, the universe can and will create itself from nothing … It is not necessary to invoke God to light the blue touch paper and set the universe going.”</a:t>
            </a:r>
            <a:endParaRPr lang="en-US" dirty="0" smtClean="0"/>
          </a:p>
          <a:p>
            <a:pPr algn="r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Stephen Hawking and Leonard Mlodinow,</a:t>
            </a:r>
          </a:p>
          <a:p>
            <a:pPr algn="r"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The Grand Design</a:t>
            </a:r>
            <a:r>
              <a:rPr lang="en-US" sz="2000" dirty="0" smtClean="0">
                <a:solidFill>
                  <a:schemeClr val="accent1"/>
                </a:solidFill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</a:rPr>
              <a:t>p</a:t>
            </a:r>
            <a:r>
              <a:rPr lang="en-US" sz="2000" dirty="0" smtClean="0">
                <a:solidFill>
                  <a:schemeClr val="accent1"/>
                </a:solidFill>
              </a:rPr>
              <a:t>. 180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What is a “Law of Nature”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743700" cy="4525963"/>
          </a:xfrm>
        </p:spPr>
        <p:txBody>
          <a:bodyPr/>
          <a:lstStyle/>
          <a:p>
            <a:pPr>
              <a:buFont typeface="Arial" pitchFamily="-105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Non-material</a:t>
            </a:r>
          </a:p>
          <a:p>
            <a:pPr>
              <a:buFont typeface="Arial" pitchFamily="-105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Unchanging  / eternal</a:t>
            </a:r>
          </a:p>
          <a:p>
            <a:pPr>
              <a:buFont typeface="Arial" pitchFamily="-105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Apply everywhere / omnipresent</a:t>
            </a:r>
          </a:p>
          <a:p>
            <a:pPr>
              <a:buFont typeface="Arial" pitchFamily="-105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Govern all that happens in the universe</a:t>
            </a:r>
          </a:p>
          <a:p>
            <a:pPr>
              <a:buFont typeface="Arial" pitchFamily="-105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Cause the universe to exist</a:t>
            </a:r>
          </a:p>
          <a:p>
            <a:pPr>
              <a:buFont typeface="Arial" pitchFamily="-105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One</a:t>
            </a:r>
          </a:p>
          <a:p>
            <a:pPr>
              <a:buFont typeface="Arial" pitchFamily="-105" charset="0"/>
              <a:buChar char="•"/>
              <a:defRPr/>
            </a:pPr>
            <a:endParaRPr lang="en-US" sz="1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trike="sngStrike" dirty="0" smtClean="0">
                <a:solidFill>
                  <a:srgbClr val="FF0000"/>
                </a:solidFill>
              </a:rPr>
              <a:t>The universe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The laws of science  =  3.   God   </a:t>
            </a:r>
            <a:r>
              <a:rPr lang="en-US" dirty="0" smtClean="0">
                <a:solidFill>
                  <a:srgbClr val="00FF00"/>
                </a:solidFill>
              </a:rPr>
              <a:t>???</a:t>
            </a:r>
          </a:p>
          <a:p>
            <a:pPr>
              <a:buFont typeface="Arial" pitchFamily="-105" charset="0"/>
              <a:buChar char="•"/>
              <a:defRPr/>
            </a:pP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-105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686800" cy="52578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GB" sz="2400" dirty="0" smtClean="0">
                <a:solidFill>
                  <a:srgbClr val="FFFF00"/>
                </a:solidFill>
              </a:rPr>
              <a:t>	The heavens proclaim the glory of God and the firmament shows forth the work of his hands.</a:t>
            </a:r>
          </a:p>
          <a:p>
            <a:pPr algn="r">
              <a:buNone/>
            </a:pPr>
            <a:r>
              <a:rPr lang="en-GB" sz="2000" dirty="0" smtClean="0">
                <a:solidFill>
                  <a:srgbClr val="3399FF"/>
                </a:solidFill>
              </a:rPr>
              <a:t>Ps 18(19):2 </a:t>
            </a:r>
          </a:p>
          <a:p>
            <a:pPr algn="r">
              <a:buNone/>
            </a:pPr>
            <a:endParaRPr lang="en-GB" sz="1200" dirty="0" smtClean="0">
              <a:solidFill>
                <a:srgbClr val="3399FF"/>
              </a:solidFill>
            </a:endParaRPr>
          </a:p>
          <a:p>
            <a:pPr lvl="0"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	Ever since the creation of the world God’s invisible nature, namely, his eternal power and deity, has been clearly perceived in the things that have been made.</a:t>
            </a:r>
          </a:p>
          <a:p>
            <a:pPr algn="r">
              <a:buNone/>
            </a:pPr>
            <a:r>
              <a:rPr lang="en-GB" sz="2000" dirty="0" smtClean="0">
                <a:solidFill>
                  <a:srgbClr val="3399FF"/>
                </a:solidFill>
              </a:rPr>
              <a:t>Rom 1:20 </a:t>
            </a:r>
          </a:p>
          <a:p>
            <a:pPr algn="r">
              <a:buNone/>
            </a:pPr>
            <a:endParaRPr lang="en-GB" sz="1200" dirty="0" smtClean="0">
              <a:solidFill>
                <a:srgbClr val="3399FF"/>
              </a:solidFill>
            </a:endParaRPr>
          </a:p>
          <a:p>
            <a:pPr lvl="0">
              <a:buNone/>
            </a:pPr>
            <a:r>
              <a:rPr lang="en-GB" sz="2400" dirty="0" smtClean="0">
                <a:solidFill>
                  <a:srgbClr val="FFFF00"/>
                </a:solidFill>
              </a:rPr>
              <a:t>	In the beginning was the Word [</a:t>
            </a:r>
            <a:r>
              <a:rPr lang="en-GB" sz="2400" i="1" dirty="0" smtClean="0">
                <a:solidFill>
                  <a:schemeClr val="accent6"/>
                </a:solidFill>
              </a:rPr>
              <a:t>Logos</a:t>
            </a:r>
            <a:r>
              <a:rPr lang="en-GB" sz="2400" dirty="0" smtClean="0">
                <a:solidFill>
                  <a:srgbClr val="FFFF00"/>
                </a:solidFill>
              </a:rPr>
              <a:t>], and the Word was with God, and the Word was God. He was in the beginning with God; all things were made through him, and without him was not anything made that was made.</a:t>
            </a:r>
          </a:p>
          <a:p>
            <a:pPr algn="r">
              <a:buNone/>
            </a:pPr>
            <a:r>
              <a:rPr lang="en-GB" sz="2000" dirty="0" err="1" smtClean="0">
                <a:solidFill>
                  <a:srgbClr val="3399FF"/>
                </a:solidFill>
              </a:rPr>
              <a:t>Jn</a:t>
            </a:r>
            <a:r>
              <a:rPr lang="en-GB" sz="2000" dirty="0" smtClean="0">
                <a:solidFill>
                  <a:srgbClr val="3399FF"/>
                </a:solidFill>
              </a:rPr>
              <a:t> 1:1-3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agree – things need explaining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So it’s all over for the atheists! (?)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If a thing needs explaining, the explanation exists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If the explanation needs explaining, got to look for a further explanation …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Even an infinite chain of contingent causes needs still a cause!</a:t>
            </a:r>
          </a:p>
        </p:txBody>
      </p:sp>
      <p:pic>
        <p:nvPicPr>
          <p:cNvPr id="4" name="Picture 3" descr="Hen_Some(c).jpg"/>
          <p:cNvPicPr>
            <a:picLocks noChangeAspect="1"/>
          </p:cNvPicPr>
          <p:nvPr/>
        </p:nvPicPr>
        <p:blipFill>
          <a:blip r:embed="rId2"/>
          <a:srcRect l="17915" t="16880" r="19544" b="9463"/>
          <a:stretch>
            <a:fillRect/>
          </a:stretch>
        </p:blipFill>
        <p:spPr>
          <a:xfrm>
            <a:off x="7315200" y="5391150"/>
            <a:ext cx="1447800" cy="1085850"/>
          </a:xfrm>
          <a:prstGeom prst="rect">
            <a:avLst/>
          </a:prstGeom>
        </p:spPr>
      </p:pic>
      <p:pic>
        <p:nvPicPr>
          <p:cNvPr id="5" name="Picture 4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0" y="5391150"/>
            <a:ext cx="1416050" cy="1063191"/>
          </a:xfrm>
          <a:prstGeom prst="rect">
            <a:avLst/>
          </a:prstGeom>
        </p:spPr>
      </p:pic>
      <p:pic>
        <p:nvPicPr>
          <p:cNvPr id="6" name="Picture 5" descr="Hen_Some(c).jpg"/>
          <p:cNvPicPr>
            <a:picLocks noChangeAspect="1"/>
          </p:cNvPicPr>
          <p:nvPr/>
        </p:nvPicPr>
        <p:blipFill>
          <a:blip r:embed="rId2"/>
          <a:srcRect l="17915" t="16880" r="19544" b="9463"/>
          <a:stretch>
            <a:fillRect/>
          </a:stretch>
        </p:blipFill>
        <p:spPr>
          <a:xfrm>
            <a:off x="3048000" y="5372100"/>
            <a:ext cx="1447800" cy="1085850"/>
          </a:xfrm>
          <a:prstGeom prst="rect">
            <a:avLst/>
          </a:prstGeom>
        </p:spPr>
      </p:pic>
      <p:pic>
        <p:nvPicPr>
          <p:cNvPr id="7" name="Picture 6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5391150"/>
            <a:ext cx="1416050" cy="106319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781800" y="5619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648200" y="5619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514600" y="5619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1000" y="5619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Cosmology means the universe needs explaining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So the universe is NOT the ultimate cause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must be </a:t>
            </a:r>
            <a:r>
              <a:rPr lang="en-US" dirty="0" smtClean="0">
                <a:solidFill>
                  <a:srgbClr val="00FF00"/>
                </a:solidFill>
              </a:rPr>
              <a:t>God </a:t>
            </a:r>
            <a:r>
              <a:rPr lang="en-US" dirty="0" smtClean="0">
                <a:solidFill>
                  <a:srgbClr val="FFFF00"/>
                </a:solidFill>
              </a:rPr>
              <a:t>or the </a:t>
            </a:r>
            <a:r>
              <a:rPr lang="en-US" dirty="0" err="1" smtClean="0">
                <a:solidFill>
                  <a:srgbClr val="00FF00"/>
                </a:solidFill>
              </a:rPr>
              <a:t>law(s</a:t>
            </a:r>
            <a:r>
              <a:rPr lang="en-US" dirty="0" smtClean="0">
                <a:solidFill>
                  <a:srgbClr val="00FF00"/>
                </a:solidFill>
              </a:rPr>
              <a:t>) of science</a:t>
            </a:r>
          </a:p>
          <a:p>
            <a:pPr lvl="1"/>
            <a:r>
              <a:rPr lang="en-US" dirty="0" smtClean="0"/>
              <a:t>Or are they the same thing?</a:t>
            </a:r>
          </a:p>
          <a:p>
            <a:endParaRPr lang="en-US" dirty="0" smtClean="0"/>
          </a:p>
        </p:txBody>
      </p:sp>
      <p:pic>
        <p:nvPicPr>
          <p:cNvPr id="5" name="Picture 4" descr="CrabNebula_NotCopy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1"/>
            <a:ext cx="2819400" cy="2819399"/>
          </a:xfrm>
          <a:prstGeom prst="rect">
            <a:avLst/>
          </a:prstGeom>
        </p:spPr>
      </p:pic>
      <p:pic>
        <p:nvPicPr>
          <p:cNvPr id="6" name="Picture 5" descr="VL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35463"/>
            <a:ext cx="3581400" cy="2411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858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Is the </a:t>
            </a:r>
            <a:r>
              <a:rPr lang="en-US" dirty="0" smtClean="0">
                <a:solidFill>
                  <a:srgbClr val="00FF00"/>
                </a:solidFill>
              </a:rPr>
              <a:t>First Cause </a:t>
            </a:r>
            <a:r>
              <a:rPr lang="en-US" dirty="0" smtClean="0"/>
              <a:t>really </a:t>
            </a:r>
            <a:r>
              <a:rPr lang="en-US" dirty="0" smtClean="0">
                <a:solidFill>
                  <a:srgbClr val="FFFF00"/>
                </a:solidFill>
              </a:rPr>
              <a:t>God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6"/>
                </a:solidFill>
              </a:rPr>
              <a:t>Personal </a:t>
            </a:r>
            <a:r>
              <a:rPr lang="en-US" dirty="0" smtClean="0"/>
              <a:t>God? – </a:t>
            </a:r>
            <a:r>
              <a:rPr lang="en-US" dirty="0" smtClean="0">
                <a:solidFill>
                  <a:srgbClr val="FF33FF"/>
                </a:solidFill>
              </a:rPr>
              <a:t>knowing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33FF"/>
                </a:solidFill>
              </a:rPr>
              <a:t>loving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/>
              </a:rPr>
              <a:t>See you next week 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CreationOfAdam_Sist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6" y="3581400"/>
            <a:ext cx="6373834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/>
              <a:t>Arguments for the Existence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60198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Cosmological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this week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rgbClr val="FF33FF"/>
                </a:solidFill>
              </a:rPr>
              <a:t>next week</a:t>
            </a:r>
          </a:p>
          <a:p>
            <a:r>
              <a:rPr lang="en-US" dirty="0" smtClean="0"/>
              <a:t>Also</a:t>
            </a:r>
          </a:p>
          <a:p>
            <a:pPr lvl="1"/>
            <a:r>
              <a:rPr lang="en-US" dirty="0" smtClean="0"/>
              <a:t>Ontological</a:t>
            </a:r>
          </a:p>
          <a:p>
            <a:pPr lvl="1"/>
            <a:r>
              <a:rPr lang="en-US" dirty="0" smtClean="0"/>
              <a:t>From the human person</a:t>
            </a:r>
          </a:p>
          <a:p>
            <a:pPr lvl="1"/>
            <a:r>
              <a:rPr lang="en-US" dirty="0" smtClean="0"/>
              <a:t>From the claims of revelation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for another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Cosmological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4953000" cy="4953000"/>
          </a:xfrm>
        </p:spPr>
        <p:txBody>
          <a:bodyPr/>
          <a:lstStyle/>
          <a:p>
            <a:r>
              <a:rPr lang="en-US" dirty="0" smtClean="0"/>
              <a:t>We observe things that need explaining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that’s why we do science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They are </a:t>
            </a:r>
            <a:r>
              <a:rPr lang="en-US" dirty="0" smtClean="0">
                <a:solidFill>
                  <a:schemeClr val="accent6"/>
                </a:solidFill>
              </a:rPr>
              <a:t>“contingent”</a:t>
            </a:r>
          </a:p>
          <a:p>
            <a:r>
              <a:rPr lang="en-US" dirty="0" smtClean="0"/>
              <a:t>They need a </a:t>
            </a:r>
            <a:r>
              <a:rPr lang="en-US" dirty="0" smtClean="0">
                <a:solidFill>
                  <a:srgbClr val="00FF00"/>
                </a:solidFill>
              </a:rPr>
              <a:t>cause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They need a </a:t>
            </a:r>
            <a:r>
              <a:rPr lang="en-US" dirty="0" smtClean="0">
                <a:solidFill>
                  <a:srgbClr val="FFFF00"/>
                </a:solidFill>
              </a:rPr>
              <a:t>First Cause 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accent2"/>
                </a:solidFill>
              </a:rPr>
              <a:t>Uncaused Cause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CrabNebula_NotCopy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1"/>
            <a:ext cx="2667000" cy="2666999"/>
          </a:xfrm>
          <a:prstGeom prst="rect">
            <a:avLst/>
          </a:prstGeom>
        </p:spPr>
      </p:pic>
      <p:pic>
        <p:nvPicPr>
          <p:cNvPr id="5" name="Picture 4" descr="VL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35463"/>
            <a:ext cx="3180501" cy="214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Regress?</a:t>
            </a:r>
            <a:endParaRPr lang="en-US" dirty="0"/>
          </a:p>
        </p:txBody>
      </p:sp>
      <p:pic>
        <p:nvPicPr>
          <p:cNvPr id="4" name="Picture 3" descr="Hen_Some(c).jpg"/>
          <p:cNvPicPr>
            <a:picLocks noChangeAspect="1"/>
          </p:cNvPicPr>
          <p:nvPr/>
        </p:nvPicPr>
        <p:blipFill>
          <a:blip r:embed="rId2"/>
          <a:srcRect l="17915" t="16880" r="19544" b="9463"/>
          <a:stretch>
            <a:fillRect/>
          </a:stretch>
        </p:blipFill>
        <p:spPr>
          <a:xfrm>
            <a:off x="7315200" y="3486150"/>
            <a:ext cx="1447800" cy="1085850"/>
          </a:xfrm>
          <a:prstGeom prst="rect">
            <a:avLst/>
          </a:prstGeom>
        </p:spPr>
      </p:pic>
      <p:pic>
        <p:nvPicPr>
          <p:cNvPr id="5" name="Picture 4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0" y="3508809"/>
            <a:ext cx="1416050" cy="1063191"/>
          </a:xfrm>
          <a:prstGeom prst="rect">
            <a:avLst/>
          </a:prstGeom>
        </p:spPr>
      </p:pic>
      <p:pic>
        <p:nvPicPr>
          <p:cNvPr id="6" name="Picture 5" descr="Hen_Some(c).jpg"/>
          <p:cNvPicPr>
            <a:picLocks noChangeAspect="1"/>
          </p:cNvPicPr>
          <p:nvPr/>
        </p:nvPicPr>
        <p:blipFill>
          <a:blip r:embed="rId2"/>
          <a:srcRect l="17915" t="16880" r="19544" b="9463"/>
          <a:stretch>
            <a:fillRect/>
          </a:stretch>
        </p:blipFill>
        <p:spPr>
          <a:xfrm>
            <a:off x="3048000" y="3467100"/>
            <a:ext cx="1447800" cy="1085850"/>
          </a:xfrm>
          <a:prstGeom prst="rect">
            <a:avLst/>
          </a:prstGeom>
        </p:spPr>
      </p:pic>
      <p:pic>
        <p:nvPicPr>
          <p:cNvPr id="7" name="Picture 6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486150"/>
            <a:ext cx="1416050" cy="106319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781800" y="3737409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648200" y="3714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14600" y="3714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1000" y="3714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200400" y="2209800"/>
            <a:ext cx="2590800" cy="1066800"/>
          </a:xfrm>
          <a:prstGeom prst="downArrow">
            <a:avLst>
              <a:gd name="adj1" fmla="val 2462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14800" y="990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?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17" name="Picture 16" descr="Dragon_some(c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648200"/>
            <a:ext cx="1404477" cy="1544638"/>
          </a:xfrm>
          <a:prstGeom prst="rect">
            <a:avLst/>
          </a:prstGeom>
        </p:spPr>
      </p:pic>
      <p:pic>
        <p:nvPicPr>
          <p:cNvPr id="18" name="Picture 17" descr="Dragon_some(c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523" y="4648200"/>
            <a:ext cx="1404477" cy="1544638"/>
          </a:xfrm>
          <a:prstGeom prst="rect">
            <a:avLst/>
          </a:prstGeom>
        </p:spPr>
      </p:pic>
      <p:pic>
        <p:nvPicPr>
          <p:cNvPr id="19" name="Picture 18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0" y="4800600"/>
            <a:ext cx="1416050" cy="1063191"/>
          </a:xfrm>
          <a:prstGeom prst="rect">
            <a:avLst/>
          </a:prstGeom>
        </p:spPr>
      </p:pic>
      <p:pic>
        <p:nvPicPr>
          <p:cNvPr id="21" name="Picture 20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4800600"/>
            <a:ext cx="1416050" cy="1063191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4648200" y="502920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514600" y="502920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81000" y="502920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781800" y="502920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6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made God?</a:t>
            </a:r>
            <a:endParaRPr lang="en-US" dirty="0"/>
          </a:p>
        </p:txBody>
      </p:sp>
      <p:pic>
        <p:nvPicPr>
          <p:cNvPr id="4" name="Picture 3" descr="AncientOfDays_Bl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15489"/>
            <a:ext cx="2952750" cy="420431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1400" y="3200400"/>
            <a:ext cx="1143000" cy="1219200"/>
          </a:xfrm>
          <a:prstGeom prst="rightArrow">
            <a:avLst>
              <a:gd name="adj1" fmla="val 37246"/>
              <a:gd name="adj2" fmla="val 50000"/>
            </a:avLst>
          </a:prstGeom>
          <a:solidFill>
            <a:srgbClr val="00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2166878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FFFF00"/>
                </a:solidFill>
              </a:rPr>
              <a:t>?</a:t>
            </a:r>
            <a:endParaRPr lang="en-US" sz="1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lvl="0"/>
            <a:r>
              <a:rPr lang="en-US" dirty="0" smtClean="0"/>
              <a:t>Why is there Something rather than Nothing?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382000" cy="3916363"/>
          </a:xfrm>
        </p:spPr>
        <p:txBody>
          <a:bodyPr/>
          <a:lstStyle/>
          <a:p>
            <a:r>
              <a:rPr lang="en-US" dirty="0" smtClean="0"/>
              <a:t>Either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Everything-that-exists is caused by something else</a:t>
            </a:r>
          </a:p>
          <a:p>
            <a:r>
              <a:rPr lang="en-US" dirty="0" smtClean="0"/>
              <a:t>Or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Everything-that-exists causes itself</a:t>
            </a:r>
          </a:p>
          <a:p>
            <a:r>
              <a:rPr lang="en-US" dirty="0" smtClean="0"/>
              <a:t>Or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Something exists which does not need to be caused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from Modern Science</a:t>
            </a:r>
            <a:endParaRPr lang="en-US" dirty="0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62200"/>
            <a:ext cx="4038600" cy="2743200"/>
          </a:xfrm>
        </p:spPr>
        <p:txBody>
          <a:bodyPr/>
          <a:lstStyle/>
          <a:p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Everywhere science applies, things need </a:t>
            </a:r>
            <a:r>
              <a:rPr lang="en-US" dirty="0" smtClean="0">
                <a:solidFill>
                  <a:srgbClr val="00FF00"/>
                </a:solidFill>
                <a:ea typeface="ＭＳ Ｐゴシック" pitchFamily="4" charset="-128"/>
                <a:cs typeface="ＭＳ Ｐゴシック" pitchFamily="4" charset="-128"/>
              </a:rPr>
              <a:t>explaining</a:t>
            </a: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: </a:t>
            </a:r>
            <a:r>
              <a:rPr lang="en-US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reasons </a:t>
            </a: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&amp; </a:t>
            </a:r>
            <a:r>
              <a:rPr lang="en-US" dirty="0" smtClean="0">
                <a:solidFill>
                  <a:schemeClr val="accent2"/>
                </a:solidFill>
                <a:ea typeface="ＭＳ Ｐゴシック" pitchFamily="4" charset="-128"/>
                <a:cs typeface="ＭＳ Ｐゴシック" pitchFamily="4" charset="-128"/>
              </a:rPr>
              <a:t>causes</a:t>
            </a:r>
          </a:p>
        </p:txBody>
      </p:sp>
      <p:pic>
        <p:nvPicPr>
          <p:cNvPr id="5" name="Picture 4" descr="pr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Explosion of matter, radiation, space and time</a:t>
            </a:r>
          </a:p>
          <a:p>
            <a:pPr lvl="1"/>
            <a:r>
              <a:rPr lang="en-US" dirty="0" smtClean="0"/>
              <a:t>13,800,000,000 years ago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Theory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Einstein (1915)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Friedmann</a:t>
            </a:r>
            <a:r>
              <a:rPr lang="en-US" dirty="0" smtClean="0">
                <a:solidFill>
                  <a:srgbClr val="FFFF00"/>
                </a:solidFill>
              </a:rPr>
              <a:t> (1922)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Lemaître</a:t>
            </a:r>
            <a:r>
              <a:rPr lang="en-US" dirty="0" smtClean="0">
                <a:solidFill>
                  <a:srgbClr val="FFFF00"/>
                </a:solidFill>
              </a:rPr>
              <a:t> (1927, 1931)</a:t>
            </a:r>
          </a:p>
        </p:txBody>
      </p:sp>
      <p:pic>
        <p:nvPicPr>
          <p:cNvPr id="4" name="Picture 3" descr="Einstein.jpg"/>
          <p:cNvPicPr>
            <a:picLocks noChangeAspect="1"/>
          </p:cNvPicPr>
          <p:nvPr/>
        </p:nvPicPr>
        <p:blipFill>
          <a:blip r:embed="rId2"/>
          <a:srcRect l="29003" r="12719" b="42947"/>
          <a:stretch>
            <a:fillRect/>
          </a:stretch>
        </p:blipFill>
        <p:spPr>
          <a:xfrm>
            <a:off x="3962400" y="2819400"/>
            <a:ext cx="1600200" cy="2056427"/>
          </a:xfrm>
          <a:prstGeom prst="rect">
            <a:avLst/>
          </a:prstGeom>
        </p:spPr>
      </p:pic>
      <p:pic>
        <p:nvPicPr>
          <p:cNvPr id="5" name="Picture 4" descr="Friedmann_Alexander_No(c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730482"/>
            <a:ext cx="1380490" cy="2060718"/>
          </a:xfrm>
          <a:prstGeom prst="rect">
            <a:avLst/>
          </a:prstGeom>
        </p:spPr>
      </p:pic>
      <p:pic>
        <p:nvPicPr>
          <p:cNvPr id="6" name="Picture 5" descr="Lemaitre_Georges.jpg"/>
          <p:cNvPicPr>
            <a:picLocks noChangeAspect="1"/>
          </p:cNvPicPr>
          <p:nvPr/>
        </p:nvPicPr>
        <p:blipFill>
          <a:blip r:embed="rId4"/>
          <a:srcRect l="2282" b="22229"/>
          <a:stretch>
            <a:fillRect/>
          </a:stretch>
        </p:blipFill>
        <p:spPr>
          <a:xfrm>
            <a:off x="7162800" y="4572000"/>
            <a:ext cx="1764238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544</Words>
  <Application>Microsoft Office PowerPoint</Application>
  <PresentationFormat>On-screen Show (4:3)</PresentationFormat>
  <Paragraphs>132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Modern Science and Christian Religion</vt:lpstr>
      <vt:lpstr>Revision !</vt:lpstr>
      <vt:lpstr>Arguments for the Existence of God</vt:lpstr>
      <vt:lpstr>Cosmological Argument</vt:lpstr>
      <vt:lpstr>Infinite Regress?</vt:lpstr>
      <vt:lpstr>Who made God?</vt:lpstr>
      <vt:lpstr>Why is there Something rather than Nothing?</vt:lpstr>
      <vt:lpstr>Arguments from Modern Science</vt:lpstr>
      <vt:lpstr>The Big Bang</vt:lpstr>
      <vt:lpstr>Big Bang – The Evidence</vt:lpstr>
      <vt:lpstr>Development of the Universe</vt:lpstr>
      <vt:lpstr>Before the Big Bang?</vt:lpstr>
      <vt:lpstr>Why is there anything rather than absolutely nothing?</vt:lpstr>
      <vt:lpstr>Contingency and Cosmology</vt:lpstr>
      <vt:lpstr>Contingency and Cosmology</vt:lpstr>
      <vt:lpstr>Unity of the Laws of Nature</vt:lpstr>
      <vt:lpstr>What is a “Law of Nature” anyway?</vt:lpstr>
      <vt:lpstr>What is a “Law of Nature” anyway?</vt:lpstr>
      <vt:lpstr>What is a “Law of Nature” anyway?</vt:lpstr>
      <vt:lpstr>Conclusions</vt:lpstr>
      <vt:lpstr>Conclusions</vt:lpstr>
      <vt:lpstr>Conclusions</vt:lpstr>
    </vt:vector>
  </TitlesOfParts>
  <Company>St Philomena's Catholic High School for Girls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 User</dc:creator>
  <cp:lastModifiedBy>Keith Walker</cp:lastModifiedBy>
  <cp:revision>98</cp:revision>
  <dcterms:created xsi:type="dcterms:W3CDTF">2019-12-09T21:36:39Z</dcterms:created>
  <dcterms:modified xsi:type="dcterms:W3CDTF">2019-12-10T11:23:18Z</dcterms:modified>
</cp:coreProperties>
</file>